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75" r:id="rId2"/>
    <p:sldId id="315" r:id="rId3"/>
    <p:sldId id="299" r:id="rId4"/>
    <p:sldId id="328" r:id="rId5"/>
    <p:sldId id="323" r:id="rId6"/>
    <p:sldId id="329" r:id="rId7"/>
    <p:sldId id="330" r:id="rId8"/>
    <p:sldId id="331" r:id="rId9"/>
    <p:sldId id="332" r:id="rId10"/>
    <p:sldId id="334" r:id="rId11"/>
    <p:sldId id="333" r:id="rId12"/>
    <p:sldId id="335" r:id="rId13"/>
    <p:sldId id="337" r:id="rId14"/>
    <p:sldId id="336" r:id="rId15"/>
    <p:sldId id="324" r:id="rId16"/>
    <p:sldId id="338" r:id="rId17"/>
    <p:sldId id="341" r:id="rId18"/>
    <p:sldId id="339" r:id="rId19"/>
    <p:sldId id="344" r:id="rId20"/>
    <p:sldId id="343" r:id="rId21"/>
    <p:sldId id="340" r:id="rId22"/>
    <p:sldId id="325" r:id="rId23"/>
    <p:sldId id="342" r:id="rId24"/>
    <p:sldId id="345" r:id="rId25"/>
    <p:sldId id="322" r:id="rId26"/>
  </p:sldIdLst>
  <p:sldSz cx="12192000" cy="6858000"/>
  <p:notesSz cx="6858000" cy="9144000"/>
  <p:embeddedFontLst>
    <p:embeddedFont>
      <p:font typeface="Montserrat Light" panose="00000400000000000000" pitchFamily="2" charset="0"/>
      <p:regular r:id="rId28"/>
      <p:italic r:id="rId29"/>
    </p:embeddedFont>
    <p:embeddedFont>
      <p:font typeface="Novecento wide Bold" panose="00000805000000000000" charset="0"/>
      <p:bold r:id="rId30"/>
    </p:embeddedFont>
    <p:embeddedFont>
      <p:font typeface="Sitka Text" pitchFamily="2" charset="0"/>
      <p:regular r:id="rId31"/>
      <p:bold r:id="rId32"/>
      <p:italic r:id="rId33"/>
      <p:bold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等线 Light" panose="0201060003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5" autoAdjust="0"/>
  </p:normalViewPr>
  <p:slideViewPr>
    <p:cSldViewPr snapToGrid="0" showGuides="1">
      <p:cViewPr varScale="1">
        <p:scale>
          <a:sx n="115" d="100"/>
          <a:sy n="115" d="100"/>
        </p:scale>
        <p:origin x="686" y="67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B6501-1FA3-4C81-8BF3-01BFF0E331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39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A7EA-1AE8-451A-9961-B4FFFAF4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7B5BB-BA7E-4B59-8B8A-A48EBC991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25D62-B3DA-479E-93A5-89838E6B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20C1D-EEDA-42F2-86D5-182DB78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F4A4-66C5-46E9-BF04-17FE1AC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D284-0E9D-482F-B856-76A2D2B0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467B8-FCFB-46D0-BE09-AFF16AF6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C6B98-6C5A-476D-A015-FA681105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7B47-B6EB-4954-BDE1-E528748E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DF827-69B8-4B38-8040-758CF7E4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9391CF-CC2A-4981-B400-6D4673D5F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25815-3811-46B4-ADB4-EC121BBC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7046-BDD5-4A0C-8A48-0C3DC8AC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F5539-6CBA-4B59-BDD4-F58D128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A8429-4810-466B-9CB6-D373CBC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5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48562-8F23-47E9-99F0-621509E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2AD7-7614-4879-9241-41E9A77D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CAB5F-C7B0-4A19-AEFF-8522F033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4FCA0-770B-4DC5-ABB8-88AFB3F0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7B72-F3AC-4116-BB94-BA310D61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BAC-0099-415F-8C27-209D8B8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7D949-E75B-4CAC-A020-67E866BF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EEED9-DB07-4C3A-ADCF-9C57CA2D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C9124-5FEC-4762-9E8E-9DA9795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F0298-5B47-4F21-8D6D-802EE1B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EBD4-6315-4C3B-9006-3D1D2AF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60409-B4BB-4801-B450-E9A69A7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A8137-B69A-4248-B9C8-FDA9C2F7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6D9F2-9593-4904-B034-2A3FF62D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8D1F4-BDDB-4BF6-BEE5-6BE1CED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8EF2B-BC9E-4668-90EC-DC7CE6F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1053-5D47-43A4-AB72-FA4E64B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11B8E-9ED5-43B0-B3AD-7D522C976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80D5-E95C-4988-8964-8BFD738A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F7E2C-29B0-4356-BEDE-7D6A55F2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5EE5A-F501-4B77-8B69-B9547B817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05207E-1DF9-421E-8A6E-A9885B3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E2714-D2A7-4199-A979-FAAC271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746AF1-733B-4A8C-B99E-95F30DC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3520-6A5C-4117-A68E-9F34D18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3103-C3F4-4197-9840-19EF9AB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027D6-4287-49B1-8FF6-B1E4E09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A8086-B289-424D-9144-B46B674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96CE17-93FD-470C-852F-C04A5B01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39AC8A-75A5-4308-A4D9-91C6C0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08803-606A-461F-B8A2-45DF36E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9FE5-958D-4A83-84B3-6C93321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A609-A975-4B68-9875-22F34E3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AAAEA-D93D-47C2-A6E8-20166051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9314A-6D26-4E6E-AC89-4B32180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572B2-EEF9-42FD-9D6E-FA6BD4F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C47CD-BEB8-4BCC-8C4C-D655D73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16CF-E25A-48BF-B14C-D189023D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54132-8B4D-4A6B-98A4-F85AE4883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800C5-AF5A-463B-B70A-7F969A1E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2C16A-0953-48B3-B315-DBDD1646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652F0-EBD0-48B6-B01E-DC9FE833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C5C9B-59CA-47AA-B824-52C454E5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8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9E15E8-94A6-48D0-A24D-0B0CB28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64804-F978-483E-822B-83FCB8D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681D-E2C3-4C64-AD91-36BDC2BE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2024/4/29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B35B2-B2F7-45D0-811E-EA78DE20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AA3CD-6552-417C-A511-789FEB25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A4E89-2CA5-40CC-A10C-AD48FB848867}"/>
              </a:ext>
            </a:extLst>
          </p:cNvPr>
          <p:cNvSpPr txBox="1"/>
          <p:nvPr/>
        </p:nvSpPr>
        <p:spPr>
          <a:xfrm>
            <a:off x="983847" y="3274139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答辩汇报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B5F70-DB87-49FC-96BD-F9F2413BD9E7}"/>
              </a:ext>
            </a:extLst>
          </p:cNvPr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汇报人：何松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FD266-54AE-4A79-BE5F-32A3138FC0B7}"/>
              </a:ext>
            </a:extLst>
          </p:cNvPr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6EBA856-E02C-47F4-972D-8DEBB12B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36A6BF-75AA-4F2E-BF9C-2DE2FCEB7583}"/>
              </a:ext>
            </a:extLst>
          </p:cNvPr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FCC40C2-D189-4E21-9504-708EDA7EA1F5}"/>
              </a:ext>
            </a:extLst>
          </p:cNvPr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9ABC21-B719-4B6E-93E1-DDCEE5B3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DB72BA-9C8D-441F-6610-35822C6A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7" y="1069153"/>
            <a:ext cx="4823237" cy="21284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29202C1-6A86-1751-336B-14966A89E036}"/>
              </a:ext>
            </a:extLst>
          </p:cNvPr>
          <p:cNvSpPr txBox="1"/>
          <p:nvPr/>
        </p:nvSpPr>
        <p:spPr>
          <a:xfrm>
            <a:off x="3756991" y="6758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添加章节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F28E745-9AE9-8CA3-52EF-7470CCE7C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33" y="2274241"/>
            <a:ext cx="2765948" cy="38630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F23DF5-9089-5C6B-5EC6-BA8F66CB4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481" y="2274241"/>
            <a:ext cx="6502450" cy="347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BA96D9-95CF-C6A4-CEF3-83CFFE54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56" y="1168828"/>
            <a:ext cx="2781179" cy="23657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6DD3B0-3BAF-61B4-DF4E-7B90C6493816}"/>
              </a:ext>
            </a:extLst>
          </p:cNvPr>
          <p:cNvSpPr txBox="1"/>
          <p:nvPr/>
        </p:nvSpPr>
        <p:spPr>
          <a:xfrm>
            <a:off x="3783496" y="5350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添加题目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93AD3D-7D7E-4AEE-9B7E-1EB0CFB6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055" y="1004608"/>
            <a:ext cx="2432153" cy="29170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E47937-7BB4-2D35-D515-72EA53445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385" y="849573"/>
            <a:ext cx="2908795" cy="322714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B0C0E5-B854-6A5F-A78E-571896CD3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964" y="1040194"/>
            <a:ext cx="5693119" cy="54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3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E01A54-96E1-6391-03E8-D1610AA96003}"/>
              </a:ext>
            </a:extLst>
          </p:cNvPr>
          <p:cNvSpPr txBox="1"/>
          <p:nvPr/>
        </p:nvSpPr>
        <p:spPr>
          <a:xfrm>
            <a:off x="3783496" y="68248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学生加入章节进行学习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3BFAF7-A594-071F-304A-71C044B4E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" y="1208724"/>
            <a:ext cx="6305321" cy="204718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88D3726-C5B0-46C3-8423-BB3EDAC19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3" y="3353551"/>
            <a:ext cx="6305321" cy="285523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301DBE5-AB08-3032-69A9-6D1DE876A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251" y="1991834"/>
            <a:ext cx="7216765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2473EB-2D54-FBE0-4198-60994380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1" y="1113403"/>
            <a:ext cx="4418081" cy="2456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1B10C3-5AA6-9678-4AA1-68DA3752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506" y="509861"/>
            <a:ext cx="4373307" cy="56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DA271E-89FA-71A9-4A74-1389DD717216}"/>
              </a:ext>
            </a:extLst>
          </p:cNvPr>
          <p:cNvSpPr txBox="1"/>
          <p:nvPr/>
        </p:nvSpPr>
        <p:spPr>
          <a:xfrm>
            <a:off x="3657600" y="77525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评论，查看参加课程的学生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EFE3961-6EA5-3700-7F94-35BF652FA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815" y="1274849"/>
            <a:ext cx="5638923" cy="51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2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16183C-E566-F1BB-16E9-5B0116F41CBC}"/>
              </a:ext>
            </a:extLst>
          </p:cNvPr>
          <p:cNvSpPr txBox="1"/>
          <p:nvPr/>
        </p:nvSpPr>
        <p:spPr>
          <a:xfrm>
            <a:off x="2862470" y="602194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数据库交互方面采用自制数据库连接池还有自制</a:t>
            </a:r>
            <a:r>
              <a:rPr lang="en-US" altLang="zh-CN" dirty="0" err="1"/>
              <a:t>mybatis</a:t>
            </a:r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自制</a:t>
            </a:r>
            <a:r>
              <a:rPr lang="en-US" altLang="zh-CN" dirty="0" err="1"/>
              <a:t>mybatis</a:t>
            </a:r>
            <a:r>
              <a:rPr lang="zh-CN" altLang="en-US" dirty="0"/>
              <a:t>框架防止</a:t>
            </a:r>
            <a:r>
              <a:rPr lang="en-US" altLang="zh-CN" dirty="0" err="1"/>
              <a:t>sql</a:t>
            </a:r>
            <a:r>
              <a:rPr lang="zh-CN" altLang="en-US" dirty="0"/>
              <a:t>注入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52698E-09E6-8F65-B758-E3ECE126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41" y="1383909"/>
            <a:ext cx="1986530" cy="47203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E8CDEF-3353-7F5B-EC67-C61338213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626" y="3549827"/>
            <a:ext cx="6613688" cy="255442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C072A10-0429-431E-E53E-7B8E93E84205}"/>
              </a:ext>
            </a:extLst>
          </p:cNvPr>
          <p:cNvSpPr txBox="1"/>
          <p:nvPr/>
        </p:nvSpPr>
        <p:spPr>
          <a:xfrm>
            <a:off x="2564296" y="3163215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Mybatis</a:t>
            </a:r>
            <a:r>
              <a:rPr lang="zh-CN" altLang="en-US" dirty="0"/>
              <a:t>使用示例</a:t>
            </a:r>
          </a:p>
        </p:txBody>
      </p:sp>
    </p:spTree>
    <p:extLst>
      <p:ext uri="{BB962C8B-B14F-4D97-AF65-F5344CB8AC3E}">
        <p14:creationId xmlns:p14="http://schemas.microsoft.com/office/powerpoint/2010/main" val="33792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AC96E0-946F-CFC0-5025-72A1BE9DF43B}"/>
              </a:ext>
            </a:extLst>
          </p:cNvPr>
          <p:cNvSpPr txBox="1"/>
          <p:nvPr/>
        </p:nvSpPr>
        <p:spPr>
          <a:xfrm>
            <a:off x="3896139" y="7222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使用日志框架记录平台活动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8AEEBF-28B3-3FE2-4E13-BC9C0EF9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57" y="2199816"/>
            <a:ext cx="8260796" cy="28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CDD21D-DC61-4A87-4274-C823A5D5B0C9}"/>
              </a:ext>
            </a:extLst>
          </p:cNvPr>
          <p:cNvSpPr txBox="1"/>
          <p:nvPr/>
        </p:nvSpPr>
        <p:spPr>
          <a:xfrm>
            <a:off x="3627756" y="555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登陆验证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99B98A-6712-8A78-9498-02C3854AB7E7}"/>
              </a:ext>
            </a:extLst>
          </p:cNvPr>
          <p:cNvSpPr txBox="1"/>
          <p:nvPr/>
        </p:nvSpPr>
        <p:spPr>
          <a:xfrm>
            <a:off x="1103701" y="1185042"/>
            <a:ext cx="725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不可随意访问登陆界面以外的页面，需要验证请求是否携带</a:t>
            </a:r>
            <a:r>
              <a:rPr lang="en-US" altLang="zh-CN" dirty="0"/>
              <a:t>Token</a:t>
            </a:r>
            <a:r>
              <a:rPr lang="zh-CN" altLang="en-US" dirty="0"/>
              <a:t>数据</a:t>
            </a:r>
          </a:p>
        </p:txBody>
      </p:sp>
      <p:pic>
        <p:nvPicPr>
          <p:cNvPr id="22" name="屏幕录制 21">
            <a:hlinkClick r:id="" action="ppaction://media"/>
            <a:extLst>
              <a:ext uri="{FF2B5EF4-FFF2-40B4-BE49-F238E27FC236}">
                <a16:creationId xmlns:a16="http://schemas.microsoft.com/office/drawing/2014/main" id="{01A9256C-3721-9ECC-5CEF-1E86808758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8264" y="1922510"/>
            <a:ext cx="6274976" cy="36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21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11C26E-4058-8CB2-BF95-553410A58D27}"/>
              </a:ext>
            </a:extLst>
          </p:cNvPr>
          <p:cNvSpPr txBox="1"/>
          <p:nvPr/>
        </p:nvSpPr>
        <p:spPr>
          <a:xfrm>
            <a:off x="3008243" y="1398104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登陆后所有</a:t>
            </a:r>
            <a:r>
              <a:rPr lang="en-US" altLang="zh-CN" dirty="0" err="1"/>
              <a:t>axios</a:t>
            </a:r>
            <a:r>
              <a:rPr lang="zh-CN" altLang="en-US" dirty="0"/>
              <a:t>请求都会携带</a:t>
            </a:r>
            <a:r>
              <a:rPr lang="en-US" altLang="zh-CN" dirty="0"/>
              <a:t>Token</a:t>
            </a:r>
            <a:r>
              <a:rPr lang="zh-CN" altLang="en-US" dirty="0"/>
              <a:t>请求头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9C0E63-6FBF-0B9B-75E4-3FB5563FF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574" y="1767436"/>
            <a:ext cx="5311600" cy="4419983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CA1D422-0C96-4796-F09B-54C9953C914C}"/>
              </a:ext>
            </a:extLst>
          </p:cNvPr>
          <p:cNvSpPr/>
          <p:nvPr/>
        </p:nvSpPr>
        <p:spPr>
          <a:xfrm>
            <a:off x="2491409" y="4943909"/>
            <a:ext cx="1252331" cy="4616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0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513884-73F1-4547-88FC-3ECA91399A56}"/>
              </a:ext>
            </a:extLst>
          </p:cNvPr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399000-0D26-4240-B558-FE016C9B219B}"/>
              </a:ext>
            </a:extLst>
          </p:cNvPr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D5F8B8C-A732-4A1D-8149-F19C3E21B79C}"/>
              </a:ext>
            </a:extLst>
          </p:cNvPr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FAAE20-D8F0-4F87-AC37-8502B4394D2B}"/>
              </a:ext>
            </a:extLst>
          </p:cNvPr>
          <p:cNvSpPr/>
          <p:nvPr/>
        </p:nvSpPr>
        <p:spPr>
          <a:xfrm>
            <a:off x="1079850" y="-1181811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FC3660-DA7F-4555-96F4-E35E6A6E35DE}"/>
              </a:ext>
            </a:extLst>
          </p:cNvPr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A345C6-14D6-40CB-9563-332AAEAE8839}"/>
              </a:ext>
            </a:extLst>
          </p:cNvPr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D8A63-15B0-44CB-A213-510EBC49B2EE}"/>
              </a:ext>
            </a:extLst>
          </p:cNvPr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40417-6215-474A-8113-CD7BD7D8CB7B}"/>
              </a:ext>
            </a:extLst>
          </p:cNvPr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4817A2-10E9-4192-B303-2BD883B34F52}"/>
              </a:ext>
            </a:extLst>
          </p:cNvPr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19B616-CE46-4B64-88A7-A37DE6EA12BC}"/>
              </a:ext>
            </a:extLst>
          </p:cNvPr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E6A3C-8AA6-4135-BB3B-FC8E9C518325}"/>
              </a:ext>
            </a:extLst>
          </p:cNvPr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9A6FFD-69C7-497E-85D7-054768B4E87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842A79-EBA3-486B-8619-BA194163FDAD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9728AA-342A-4687-935B-84AF07F9531D}"/>
              </a:ext>
            </a:extLst>
          </p:cNvPr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ADD300-945F-4232-AA2A-3C1E081B9A49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06CFB8-0AA2-42BF-9A99-3A980A5EAC0C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59AB53-71F3-450F-9FBC-E36D24756ECC}"/>
              </a:ext>
            </a:extLst>
          </p:cNvPr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72664F9-F5E1-4B16-A869-F5B5D3323D98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6C13E9-82BE-4286-82D4-7923B7B55B35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679C73-1D02-472F-8905-A22E1608E82B}"/>
              </a:ext>
            </a:extLst>
          </p:cNvPr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D56C2D-ADA4-4BB4-805C-DB795548035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E06559-56DD-4AE7-82C8-0514802061A8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43D91-7C26-4E76-9D3D-F60F5B7077A4}"/>
              </a:ext>
            </a:extLst>
          </p:cNvPr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F7F61-2CD2-4092-86E9-04056A040BEA}"/>
              </a:ext>
            </a:extLst>
          </p:cNvPr>
          <p:cNvSpPr txBox="1"/>
          <p:nvPr/>
        </p:nvSpPr>
        <p:spPr>
          <a:xfrm>
            <a:off x="6021982" y="105719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9E4ACF-A1E2-4269-952A-425FD811DDB1}"/>
              </a:ext>
            </a:extLst>
          </p:cNvPr>
          <p:cNvSpPr txBox="1"/>
          <p:nvPr/>
        </p:nvSpPr>
        <p:spPr>
          <a:xfrm>
            <a:off x="6608735" y="2071543"/>
            <a:ext cx="2126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  <a:p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8222029-B6C8-494C-8188-05BF70C45A32}"/>
              </a:ext>
            </a:extLst>
          </p:cNvPr>
          <p:cNvSpPr txBox="1"/>
          <p:nvPr/>
        </p:nvSpPr>
        <p:spPr>
          <a:xfrm>
            <a:off x="6710218" y="3188010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3E856-E00F-4731-B9BA-1D000EE14DC7}"/>
              </a:ext>
            </a:extLst>
          </p:cNvPr>
          <p:cNvSpPr txBox="1"/>
          <p:nvPr/>
        </p:nvSpPr>
        <p:spPr>
          <a:xfrm>
            <a:off x="6608736" y="4295944"/>
            <a:ext cx="2126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51F99899-39A8-470D-82EA-6A5DDB62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A7CAB0-467B-4845-ADDD-6172A0C97C29}"/>
              </a:ext>
            </a:extLst>
          </p:cNvPr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608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DD95D7-29AC-0AC9-14D1-E923F79BD436}"/>
              </a:ext>
            </a:extLst>
          </p:cNvPr>
          <p:cNvSpPr txBox="1"/>
          <p:nvPr/>
        </p:nvSpPr>
        <p:spPr>
          <a:xfrm>
            <a:off x="3830828" y="5560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传输加密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4777A5-F4A7-E9DD-4C2A-3EC2E84B77E7}"/>
              </a:ext>
            </a:extLst>
          </p:cNvPr>
          <p:cNvSpPr txBox="1"/>
          <p:nvPr/>
        </p:nvSpPr>
        <p:spPr>
          <a:xfrm>
            <a:off x="781878" y="1311965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注册登陆时用户的明文密码会在前端加密后进行传输，服务器接受到的已经是加密后</a:t>
            </a:r>
            <a:endParaRPr lang="en-US" altLang="zh-CN" dirty="0"/>
          </a:p>
          <a:p>
            <a:r>
              <a:rPr lang="zh-CN" altLang="en-US" dirty="0"/>
              <a:t>的密码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DF4BCE-E9C1-5D54-4E9B-9BC8B74BE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52" y="2028398"/>
            <a:ext cx="6637595" cy="15241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6AB1C2-E7D3-2744-0E63-3A7666C63975}"/>
              </a:ext>
            </a:extLst>
          </p:cNvPr>
          <p:cNvSpPr txBox="1"/>
          <p:nvPr/>
        </p:nvSpPr>
        <p:spPr>
          <a:xfrm>
            <a:off x="742452" y="3552530"/>
            <a:ext cx="498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登陆时</a:t>
            </a:r>
            <a:r>
              <a:rPr lang="en-US" altLang="zh-CN" i="1" dirty="0"/>
              <a:t>servlet</a:t>
            </a:r>
            <a:r>
              <a:rPr lang="zh-CN" altLang="en-US" i="1" dirty="0"/>
              <a:t>接受到的用户信息，密码已被加密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8F1313-F20A-D6AF-7A34-1942CE44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57" y="4514989"/>
            <a:ext cx="9463185" cy="68585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1E34A2D-4D23-22C8-6124-98628FF18B4F}"/>
              </a:ext>
            </a:extLst>
          </p:cNvPr>
          <p:cNvSpPr txBox="1"/>
          <p:nvPr/>
        </p:nvSpPr>
        <p:spPr>
          <a:xfrm>
            <a:off x="247757" y="52008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数据库存储的用户数据</a:t>
            </a:r>
          </a:p>
        </p:txBody>
      </p:sp>
    </p:spTree>
    <p:extLst>
      <p:ext uri="{BB962C8B-B14F-4D97-AF65-F5344CB8AC3E}">
        <p14:creationId xmlns:p14="http://schemas.microsoft.com/office/powerpoint/2010/main" val="4897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CE6808-FB18-3C11-8F39-4A10BC9060F7}"/>
              </a:ext>
            </a:extLst>
          </p:cNvPr>
          <p:cNvSpPr txBox="1"/>
          <p:nvPr/>
        </p:nvSpPr>
        <p:spPr>
          <a:xfrm>
            <a:off x="3445565" y="6021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287A32-6B3A-29ED-1366-211B5AD788D8}"/>
              </a:ext>
            </a:extLst>
          </p:cNvPr>
          <p:cNvSpPr txBox="1"/>
          <p:nvPr/>
        </p:nvSpPr>
        <p:spPr>
          <a:xfrm>
            <a:off x="755374" y="115329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前端页面将会在用户进行操作时给予提醒，交互性强。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7896045-85DE-C052-DBB6-53A4EFF3F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31" y="2674412"/>
            <a:ext cx="3520745" cy="7392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ABFF89C-DBC6-DA66-8C78-351FD4E62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418" y="2625958"/>
            <a:ext cx="3063505" cy="107451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ED8B3C4-46F8-1439-4363-12D9F9449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54" y="3885161"/>
            <a:ext cx="2956816" cy="6706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CB02C08-E8DF-735A-51CF-FD6EDD63F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669" y="1522622"/>
            <a:ext cx="3071126" cy="8839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D2F827C-9289-231B-3BE6-638987474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4418" y="1740363"/>
            <a:ext cx="2979678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95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设计经历与心得体会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7" y="4233798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A153C8-C052-BF81-CB77-8C66BC76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7" y="1039613"/>
            <a:ext cx="6845997" cy="42472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AC90F9F-ADD0-5501-640D-0E59134CD664}"/>
              </a:ext>
            </a:extLst>
          </p:cNvPr>
          <p:cNvSpPr txBox="1"/>
          <p:nvPr/>
        </p:nvSpPr>
        <p:spPr>
          <a:xfrm>
            <a:off x="7038095" y="122444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一段十分艰苦的</a:t>
            </a:r>
            <a:endParaRPr lang="en-US" altLang="zh-CN" dirty="0"/>
          </a:p>
          <a:p>
            <a:r>
              <a:rPr lang="zh-CN" altLang="en-US" dirty="0"/>
              <a:t>开发经历，经常半夜</a:t>
            </a:r>
            <a:endParaRPr lang="en-US" altLang="zh-CN" dirty="0"/>
          </a:p>
          <a:p>
            <a:r>
              <a:rPr lang="zh-CN" altLang="en-US" dirty="0"/>
              <a:t>才提交。</a:t>
            </a:r>
          </a:p>
        </p:txBody>
      </p:sp>
    </p:spTree>
    <p:extLst>
      <p:ext uri="{BB962C8B-B14F-4D97-AF65-F5344CB8AC3E}">
        <p14:creationId xmlns:p14="http://schemas.microsoft.com/office/powerpoint/2010/main" val="2062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95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设计经历与心得体会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7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7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7" y="4233798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2D1A52-F2BB-1782-3A11-003898AF4716}"/>
              </a:ext>
            </a:extLst>
          </p:cNvPr>
          <p:cNvSpPr txBox="1"/>
          <p:nvPr/>
        </p:nvSpPr>
        <p:spPr>
          <a:xfrm>
            <a:off x="828260" y="1632150"/>
            <a:ext cx="8263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遇到了很多阻碍，尤其在前端处理环节，好多次都不知道怎么办，彻夜苦想。</a:t>
            </a:r>
            <a:endParaRPr lang="en-US" altLang="zh-CN" dirty="0"/>
          </a:p>
          <a:p>
            <a:r>
              <a:rPr lang="zh-CN" altLang="en-US" dirty="0"/>
              <a:t>但是最后都坚持下来了，每次解决一个小难点时都有极大的成就感。在大一下就</a:t>
            </a:r>
            <a:endParaRPr lang="en-US" altLang="zh-CN" dirty="0"/>
          </a:p>
          <a:p>
            <a:r>
              <a:rPr lang="zh-CN" altLang="en-US" dirty="0"/>
              <a:t>接触毕业设计难度的项目，确实难度很大，但是收获也颇多。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919F5-87EF-3427-065D-D4E24E6B860A}"/>
              </a:ext>
            </a:extLst>
          </p:cNvPr>
          <p:cNvSpPr txBox="1"/>
          <p:nvPr/>
        </p:nvSpPr>
        <p:spPr>
          <a:xfrm>
            <a:off x="828260" y="2720848"/>
            <a:ext cx="895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实际上还有一些业务没有完成例如教师查看学生学习情况，学生查看答题历史的</a:t>
            </a:r>
            <a:endParaRPr lang="en-US" altLang="zh-CN" dirty="0"/>
          </a:p>
          <a:p>
            <a:r>
              <a:rPr lang="zh-CN" altLang="en-US" dirty="0"/>
              <a:t>业务等等，碍于时间因素没有完成，但是自己在提交项目也会思考这些项目如何实现。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B31E87-87F0-775F-1B86-0E61EFE547F8}"/>
              </a:ext>
            </a:extLst>
          </p:cNvPr>
          <p:cNvSpPr txBox="1"/>
          <p:nvPr/>
        </p:nvSpPr>
        <p:spPr>
          <a:xfrm>
            <a:off x="828260" y="3702356"/>
            <a:ext cx="8451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这次考核让我接触了</a:t>
            </a:r>
            <a:r>
              <a:rPr lang="en-US" altLang="zh-CN" dirty="0"/>
              <a:t>Java</a:t>
            </a:r>
            <a:r>
              <a:rPr lang="zh-CN" altLang="en-US" dirty="0"/>
              <a:t>的使用以及</a:t>
            </a:r>
            <a:r>
              <a:rPr lang="en-US" altLang="zh-CN" dirty="0"/>
              <a:t>Web</a:t>
            </a:r>
            <a:r>
              <a:rPr lang="zh-CN" altLang="en-US" dirty="0"/>
              <a:t>项目的开发，一人负责前后端虽然累但是</a:t>
            </a:r>
            <a:endParaRPr lang="en-US" altLang="zh-CN" dirty="0"/>
          </a:p>
          <a:p>
            <a:r>
              <a:rPr lang="zh-CN" altLang="en-US" dirty="0"/>
              <a:t>收获非常之多。</a:t>
            </a:r>
          </a:p>
        </p:txBody>
      </p:sp>
    </p:spTree>
    <p:extLst>
      <p:ext uri="{BB962C8B-B14F-4D97-AF65-F5344CB8AC3E}">
        <p14:creationId xmlns:p14="http://schemas.microsoft.com/office/powerpoint/2010/main" val="24804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581902B6-01BB-4415-B0CE-7125A3AB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BFF470B-826F-42F8-BE99-0C03C589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4341809" y="2836949"/>
            <a:ext cx="350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B348A0-E2B4-4838-9262-54ACCE0FC586}"/>
              </a:ext>
            </a:extLst>
          </p:cNvPr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 for listening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68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73628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DD8E7F-7B51-5B33-FAA3-D40AE7B99C27}"/>
              </a:ext>
            </a:extLst>
          </p:cNvPr>
          <p:cNvSpPr txBox="1"/>
          <p:nvPr/>
        </p:nvSpPr>
        <p:spPr>
          <a:xfrm>
            <a:off x="1132106" y="1010621"/>
            <a:ext cx="7802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项目的基本类型是一个在线学习平台，它旨在开发一个在线学习平台，</a:t>
            </a:r>
            <a:endParaRPr lang="en-US" altLang="zh-CN" dirty="0"/>
          </a:p>
          <a:p>
            <a:r>
              <a:rPr lang="zh-CN" altLang="en-US" dirty="0"/>
              <a:t>为学生和教师提供一个便捷的教学与学习环境。</a:t>
            </a:r>
            <a:endParaRPr lang="en-US" altLang="zh-CN" dirty="0"/>
          </a:p>
          <a:p>
            <a:r>
              <a:rPr lang="zh-CN" altLang="en-US" dirty="0"/>
              <a:t>学生可以通过平台选择和参与教师创建的选修课程，进行课程学习和答题，</a:t>
            </a:r>
            <a:endParaRPr lang="en-US" altLang="zh-CN" dirty="0"/>
          </a:p>
          <a:p>
            <a:r>
              <a:rPr lang="zh-CN" altLang="en-US" dirty="0"/>
              <a:t>教师可以创建课程、管理课程内容和监控学生学习情况。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EC667EC-5469-9DBA-9099-D2ADCBDEF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56671"/>
              </p:ext>
            </p:extLst>
          </p:nvPr>
        </p:nvGraphicFramePr>
        <p:xfrm>
          <a:off x="757004" y="3219888"/>
          <a:ext cx="2249715" cy="2595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715">
                  <a:extLst>
                    <a:ext uri="{9D8B030D-6E8A-4147-A177-3AD203B41FA5}">
                      <a16:colId xmlns:a16="http://schemas.microsoft.com/office/drawing/2014/main" val="2561954899"/>
                    </a:ext>
                  </a:extLst>
                </a:gridCol>
              </a:tblGrid>
              <a:tr h="360360">
                <a:tc>
                  <a:txBody>
                    <a:bodyPr/>
                    <a:lstStyle/>
                    <a:p>
                      <a:r>
                        <a:rPr lang="zh-CN" altLang="en-US" dirty="0"/>
                        <a:t>项目使用技术栈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75521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Servlet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670781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JDK1.8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961663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Tomcat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49062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93671"/>
                  </a:ext>
                </a:extLst>
              </a:tr>
              <a:tr h="360360">
                <a:tc>
                  <a:txBody>
                    <a:bodyPr/>
                    <a:lstStyle/>
                    <a:p>
                      <a:r>
                        <a:rPr lang="en-US" altLang="zh-CN" dirty="0"/>
                        <a:t>Vue2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31230"/>
                  </a:ext>
                </a:extLst>
              </a:tr>
              <a:tr h="401403">
                <a:tc>
                  <a:txBody>
                    <a:bodyPr/>
                    <a:lstStyle/>
                    <a:p>
                      <a:r>
                        <a:rPr lang="en-US" altLang="zh-CN" dirty="0"/>
                        <a:t>ElementUI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652969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3BCDB27-8558-5590-4D87-E38864854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841330"/>
              </p:ext>
            </p:extLst>
          </p:nvPr>
        </p:nvGraphicFramePr>
        <p:xfrm>
          <a:off x="3514474" y="3260229"/>
          <a:ext cx="2067340" cy="1891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340">
                  <a:extLst>
                    <a:ext uri="{9D8B030D-6E8A-4147-A177-3AD203B41FA5}">
                      <a16:colId xmlns:a16="http://schemas.microsoft.com/office/drawing/2014/main" val="2820903771"/>
                    </a:ext>
                  </a:extLst>
                </a:gridCol>
              </a:tblGrid>
              <a:tr h="3890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使用依赖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44241"/>
                  </a:ext>
                </a:extLst>
              </a:tr>
              <a:tr h="404714">
                <a:tc>
                  <a:txBody>
                    <a:bodyPr/>
                    <a:lstStyle/>
                    <a:p>
                      <a:r>
                        <a:rPr lang="en-US" altLang="zh-CN" dirty="0"/>
                        <a:t>Junit4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750634"/>
                  </a:ext>
                </a:extLst>
              </a:tr>
              <a:tr h="312993">
                <a:tc>
                  <a:txBody>
                    <a:bodyPr/>
                    <a:lstStyle/>
                    <a:p>
                      <a:r>
                        <a:rPr lang="en-US" altLang="zh-CN" dirty="0"/>
                        <a:t>Fastjson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95518"/>
                  </a:ext>
                </a:extLst>
              </a:tr>
              <a:tr h="312993">
                <a:tc>
                  <a:txBody>
                    <a:bodyPr/>
                    <a:lstStyle/>
                    <a:p>
                      <a:r>
                        <a:rPr lang="en-US" altLang="zh-CN" dirty="0"/>
                        <a:t>Slf4j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116338"/>
                  </a:ext>
                </a:extLst>
              </a:tr>
              <a:tr h="359575">
                <a:tc>
                  <a:txBody>
                    <a:bodyPr/>
                    <a:lstStyle/>
                    <a:p>
                      <a:r>
                        <a:rPr lang="en-US" altLang="zh-CN" dirty="0"/>
                        <a:t>jjwt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159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70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FA625B-CE4B-3B34-B32C-B689BC762941}"/>
              </a:ext>
            </a:extLst>
          </p:cNvPr>
          <p:cNvSpPr txBox="1"/>
          <p:nvPr/>
        </p:nvSpPr>
        <p:spPr>
          <a:xfrm>
            <a:off x="3335254" y="602194"/>
            <a:ext cx="20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学生、教师的注册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F5082B-DDEC-620B-9697-5E3DB958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" y="996675"/>
            <a:ext cx="5427004" cy="397893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B87308F-0FC0-2CA8-7BBE-AFF0D60F1AAF}"/>
              </a:ext>
            </a:extLst>
          </p:cNvPr>
          <p:cNvSpPr txBox="1"/>
          <p:nvPr/>
        </p:nvSpPr>
        <p:spPr>
          <a:xfrm>
            <a:off x="6804941" y="904342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教师需要正确的凭证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43F86F5-6F13-2D9E-A266-22502FBCB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904" y="1882392"/>
            <a:ext cx="5501843" cy="397893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7E4C606-1C32-D9EF-4CA8-8ADB8B43A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891" y="1273674"/>
            <a:ext cx="5488033" cy="39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3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8C3F27-E40D-8898-A4A8-082884E78223}"/>
              </a:ext>
            </a:extLst>
          </p:cNvPr>
          <p:cNvSpPr txBox="1"/>
          <p:nvPr/>
        </p:nvSpPr>
        <p:spPr>
          <a:xfrm>
            <a:off x="5033175" y="556026"/>
            <a:ext cx="224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学生和教师的登陆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66D353-6EA6-1742-8443-76EDB103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2622"/>
            <a:ext cx="5088835" cy="268410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94AFEB4-78F3-D6C1-32B0-45DC18489E41}"/>
              </a:ext>
            </a:extLst>
          </p:cNvPr>
          <p:cNvSpPr txBox="1"/>
          <p:nvPr/>
        </p:nvSpPr>
        <p:spPr>
          <a:xfrm>
            <a:off x="302149" y="1153290"/>
            <a:ext cx="224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最基本的账密校验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04BF59-1561-8573-6533-F00258FB3BB0}"/>
              </a:ext>
            </a:extLst>
          </p:cNvPr>
          <p:cNvSpPr txBox="1"/>
          <p:nvPr/>
        </p:nvSpPr>
        <p:spPr>
          <a:xfrm>
            <a:off x="377516" y="4324947"/>
            <a:ext cx="19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表单输入验证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CD574A3-FCAE-37F6-B80D-B32695F14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91" y="4764300"/>
            <a:ext cx="4457746" cy="195906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495F828-0CF9-A82C-659C-AE94F64F3B3E}"/>
              </a:ext>
            </a:extLst>
          </p:cNvPr>
          <p:cNvSpPr txBox="1"/>
          <p:nvPr/>
        </p:nvSpPr>
        <p:spPr>
          <a:xfrm>
            <a:off x="5923410" y="1153290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电话号码或者</a:t>
            </a:r>
            <a:r>
              <a:rPr lang="en-US" altLang="zh-CN" dirty="0"/>
              <a:t>ID</a:t>
            </a:r>
            <a:r>
              <a:rPr lang="zh-CN" altLang="en-US" dirty="0"/>
              <a:t>都可以登陆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53DAF28-EB49-1A4E-8576-9D8514229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291" y="1545913"/>
            <a:ext cx="4901197" cy="21740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0BA58C-1E23-BE8E-9C01-570CD6D9B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290" y="3429000"/>
            <a:ext cx="4901197" cy="202509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504E935-07A1-588B-CECD-72CB6687D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012" y="1041547"/>
            <a:ext cx="7502626" cy="51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0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73628" y="4324947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8EC995-E845-F2C6-7515-3625661F54BA}"/>
              </a:ext>
            </a:extLst>
          </p:cNvPr>
          <p:cNvSpPr txBox="1"/>
          <p:nvPr/>
        </p:nvSpPr>
        <p:spPr>
          <a:xfrm>
            <a:off x="4526340" y="556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个人信息修改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462274E-2229-9519-7F3B-1DEB2B82C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6" y="1267366"/>
            <a:ext cx="6995766" cy="24767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24F15FF-BE61-30CC-98DE-B5C6171B0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578" y="1267366"/>
            <a:ext cx="4253673" cy="50765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785F4E-0127-8B1D-BF65-AF7C02DA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86" y="3912911"/>
            <a:ext cx="6950042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2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52184" y="4258509"/>
            <a:ext cx="178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心得体会与设计经历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989704-BDC3-11A8-0D7F-3867CEBF34A0}"/>
              </a:ext>
            </a:extLst>
          </p:cNvPr>
          <p:cNvSpPr txBox="1"/>
          <p:nvPr/>
        </p:nvSpPr>
        <p:spPr>
          <a:xfrm>
            <a:off x="3441337" y="6021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教师添加课程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D843DD-9B46-B84C-EA60-99EB1912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8" y="1131201"/>
            <a:ext cx="4502891" cy="30631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905082-3B43-3BE5-53CD-06CDF5467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48" y="1603513"/>
            <a:ext cx="3234766" cy="50358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1CA1CF-8196-4604-C5E7-CBE209BA2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014" y="1101249"/>
            <a:ext cx="5251179" cy="38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696</Words>
  <Application>Microsoft Office PowerPoint</Application>
  <PresentationFormat>宽屏</PresentationFormat>
  <Paragraphs>169</Paragraphs>
  <Slides>25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Novecento wide Bold</vt:lpstr>
      <vt:lpstr>微软雅黑</vt:lpstr>
      <vt:lpstr>等线</vt:lpstr>
      <vt:lpstr>Sitka Text</vt:lpstr>
      <vt:lpstr>等线 Light</vt:lpstr>
      <vt:lpstr>Montserrat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123 321</cp:lastModifiedBy>
  <cp:revision>11</cp:revision>
  <dcterms:created xsi:type="dcterms:W3CDTF">2022-04-30T16:30:33Z</dcterms:created>
  <dcterms:modified xsi:type="dcterms:W3CDTF">2024-04-29T09:02:53Z</dcterms:modified>
</cp:coreProperties>
</file>